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E53C6C-D475-49B4-BD30-9D43062A6E81}" type="datetimeFigureOut">
              <a:rPr lang="th-TH" smtClean="0"/>
              <a:pPr/>
              <a:t>14/07/63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6CB1D6-80D8-48C5-B3E8-FBC61E08783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หมวด 5 การมุ่งเน้นบุคลากร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5.1 การจัดการบุคลากรที่ตอบสนองยุทธศาสตร์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</a:t>
            </a:r>
            <a:r>
              <a:rPr lang="th-TH" dirty="0" smtClean="0"/>
              <a:t>จัดบุคลากรตาม </a:t>
            </a:r>
            <a:r>
              <a:rPr lang="th-TH" dirty="0" err="1" smtClean="0"/>
              <a:t>อฉก.</a:t>
            </a:r>
            <a:r>
              <a:rPr lang="th-TH" dirty="0" smtClean="0"/>
              <a:t>ที่กำหนด</a:t>
            </a:r>
          </a:p>
          <a:p>
            <a:r>
              <a:rPr lang="th-TH" dirty="0" smtClean="0"/>
              <a:t>คณะกรรมการ</a:t>
            </a:r>
            <a:r>
              <a:rPr lang="th-TH" dirty="0" smtClean="0"/>
              <a:t>ย้ายบรรจุเป็นผู้รับผิดชอบ</a:t>
            </a:r>
          </a:p>
          <a:p>
            <a:r>
              <a:rPr lang="th-TH" dirty="0" smtClean="0"/>
              <a:t>การ</a:t>
            </a:r>
            <a:r>
              <a:rPr lang="th-TH" dirty="0" smtClean="0"/>
              <a:t>ประเมินด้านขีดสมรรถนะและผลการปฏิบัติงาน ผ่านระบบ </a:t>
            </a:r>
            <a:r>
              <a:rPr lang="en-US" dirty="0" err="1" smtClean="0"/>
              <a:t>Hrmiss</a:t>
            </a:r>
            <a:endParaRPr lang="en-US" dirty="0" smtClean="0"/>
          </a:p>
          <a:p>
            <a:r>
              <a:rPr lang="th-TH" dirty="0" smtClean="0"/>
              <a:t>การ</a:t>
            </a:r>
            <a:r>
              <a:rPr lang="th-TH" dirty="0" smtClean="0"/>
              <a:t>สรรหา ว่าจ้าง และบรรจุพนักงานราชการ จากประชาชนทั่วไป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5.2 ระบบการทำงานที่มีประสิทธิภาพ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จัดทำนโยบายและกลยุทธ์เพื่อเป็นกรอบสำหรับวางแผนการบริหารงาน</a:t>
            </a:r>
          </a:p>
          <a:p>
            <a:r>
              <a:rPr lang="th-TH" dirty="0" smtClean="0"/>
              <a:t>คู่มือมาตรฐานสำหรับการปฏิบัติงาน(</a:t>
            </a:r>
            <a:r>
              <a:rPr lang="en-US" dirty="0" smtClean="0"/>
              <a:t>Work Flow/Work Manual</a:t>
            </a:r>
            <a:r>
              <a:rPr lang="th-TH" dirty="0" smtClean="0"/>
              <a:t>) และมีการทำงานเป็นทีม</a:t>
            </a:r>
            <a:endParaRPr lang="th-TH" dirty="0" smtClean="0"/>
          </a:p>
          <a:p>
            <a:r>
              <a:rPr lang="th-TH" dirty="0" smtClean="0"/>
              <a:t>แต่งตั้งผู้รับผิดชอบในการทำงานตามค</a:t>
            </a:r>
            <a:r>
              <a:rPr lang="th-TH" dirty="0" smtClean="0"/>
              <a:t>วามรู้ความสามารถอย่าง</a:t>
            </a:r>
            <a:r>
              <a:rPr lang="th-TH" dirty="0" smtClean="0"/>
              <a:t>เหมาะสม โดยใช้ข้อมูลจากระบบ</a:t>
            </a:r>
            <a:r>
              <a:rPr lang="en-US" dirty="0" smtClean="0"/>
              <a:t> </a:t>
            </a:r>
            <a:r>
              <a:rPr lang="en-US" dirty="0" err="1" smtClean="0"/>
              <a:t>Hrmiss</a:t>
            </a:r>
            <a:r>
              <a:rPr lang="en-US" dirty="0" smtClean="0"/>
              <a:t> </a:t>
            </a:r>
            <a:endParaRPr lang="th-TH" dirty="0" smtClean="0"/>
          </a:p>
          <a:p>
            <a:r>
              <a:rPr lang="th-TH" dirty="0" smtClean="0"/>
              <a:t>ติดตาม ประเมิน และรายงานผลการดำเนินงานอย่างเป็นระบบ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5.3 </a:t>
            </a:r>
            <a:r>
              <a:rPr lang="th-TH" dirty="0" smtClean="0"/>
              <a:t>การสร้างวัฒนธรรมการทำงานที่ดีมีประสิทธิภาพ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สร้างวัฒนธรรมการทำงานที่ดี  จากค่านิยม </a:t>
            </a:r>
            <a:r>
              <a:rPr lang="en-US" dirty="0" smtClean="0"/>
              <a:t>SMART</a:t>
            </a:r>
          </a:p>
          <a:p>
            <a:pPr lvl="1"/>
            <a:r>
              <a:rPr lang="en-US" dirty="0" smtClean="0"/>
              <a:t>S : Seamanship  </a:t>
            </a:r>
            <a:r>
              <a:rPr lang="th-TH" dirty="0" smtClean="0"/>
              <a:t>ความชาวเรือ มีแนวทางปฏิบัติ ได้แก่ การกวดขัน และประชาสัมพันธ์ให้กำลังพล ยศ.ทร.ปฏิบัติตนตามขนบธรรมเนียมประเพณีทหารเรือ </a:t>
            </a:r>
            <a:endParaRPr lang="en-US" dirty="0" smtClean="0"/>
          </a:p>
          <a:p>
            <a:pPr lvl="1"/>
            <a:r>
              <a:rPr lang="en-US" dirty="0" smtClean="0"/>
              <a:t>M : Mastery </a:t>
            </a:r>
            <a:r>
              <a:rPr lang="th-TH" dirty="0" smtClean="0"/>
              <a:t>การทำงานอย่างมืออาชีพ มีแนวทางปฏิบัติได้แก่ การจัดทำคู่มือการปฏิบัติงาน (</a:t>
            </a:r>
            <a:r>
              <a:rPr lang="en-US" dirty="0" smtClean="0"/>
              <a:t>Work Flow/Work Manual</a:t>
            </a:r>
            <a:r>
              <a:rPr lang="th-TH" dirty="0" smtClean="0"/>
              <a:t>) และถ่ายทอดสู่กำลังพลระดับปฏิบัติ </a:t>
            </a:r>
            <a:endParaRPr lang="en-US" dirty="0" smtClean="0"/>
          </a:p>
          <a:p>
            <a:pPr lvl="1"/>
            <a:r>
              <a:rPr lang="en-US" dirty="0" smtClean="0"/>
              <a:t>A : Ambition </a:t>
            </a:r>
            <a:r>
              <a:rPr lang="th-TH" dirty="0" smtClean="0"/>
              <a:t>ความมุ่งมั่นอันแรงกล้า มีแนวทางปฏิบัติได้แก่ การยกระดับความรู้ภาษาอังกฤษของผู้บริหาร ยศ.ทร.โดยการจัดประชุม </a:t>
            </a:r>
            <a:r>
              <a:rPr lang="th-TH" dirty="0" err="1" smtClean="0"/>
              <a:t>นขต.</a:t>
            </a:r>
            <a:r>
              <a:rPr lang="th-TH" dirty="0" smtClean="0"/>
              <a:t>ยศ.ทร.เป็นภาษาอังกฤษ  </a:t>
            </a:r>
            <a:endParaRPr lang="en-US" dirty="0" smtClean="0"/>
          </a:p>
          <a:p>
            <a:pPr lvl="1"/>
            <a:r>
              <a:rPr lang="en-US" dirty="0" smtClean="0"/>
              <a:t>R : Reliability </a:t>
            </a:r>
            <a:r>
              <a:rPr lang="th-TH" dirty="0" smtClean="0"/>
              <a:t>ความน่าเชื่อถือ มีแนวทางปฏิบัติได้แก่ การจัดสัมมนาทางวิชาการ </a:t>
            </a:r>
            <a:r>
              <a:rPr lang="th-TH" dirty="0" err="1" smtClean="0"/>
              <a:t>ทร.</a:t>
            </a:r>
            <a:r>
              <a:rPr lang="th-TH" dirty="0" smtClean="0"/>
              <a:t>และการประชุมวิชาการประเพณี ๔ สถาบัน </a:t>
            </a:r>
            <a:endParaRPr lang="en-US" dirty="0" smtClean="0"/>
          </a:p>
          <a:p>
            <a:pPr lvl="1"/>
            <a:r>
              <a:rPr lang="en-US" dirty="0" smtClean="0"/>
              <a:t>T : Thinker </a:t>
            </a:r>
            <a:r>
              <a:rPr lang="th-TH" dirty="0" smtClean="0"/>
              <a:t>ความนักคิด มีแนวทางปฏิบัติ ได้แก่ สนับสนุนให้หน่วยต่างๆ ริเริ่มโครงการต่างๆ ในการพัฒนาหน่วยของตนเอง</a:t>
            </a:r>
            <a:endParaRPr lang="en-US" dirty="0" smtClean="0"/>
          </a:p>
          <a:p>
            <a:r>
              <a:rPr lang="th-TH" dirty="0" smtClean="0"/>
              <a:t>การพัฒนาด้านสิ่งอำนวยความสะดวก เพื่อสร้างบรรยากาศในการทำงาน</a:t>
            </a:r>
          </a:p>
          <a:p>
            <a:r>
              <a:rPr lang="th-TH" dirty="0" smtClean="0"/>
              <a:t>การให้บริการและสิทธิประโยชน์ของ</a:t>
            </a:r>
            <a:r>
              <a:rPr lang="th-TH" dirty="0" smtClean="0"/>
              <a:t>บุคลากร เพื่อสร้างความ</a:t>
            </a:r>
            <a:r>
              <a:rPr lang="th-TH" dirty="0" err="1" smtClean="0"/>
              <a:t>ผูกพันธ์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5.4 ระบบการพัฒนาบุคลากร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การพัฒนาบุคลากร ตาม</a:t>
            </a:r>
            <a:r>
              <a:rPr lang="th-TH" dirty="0" smtClean="0"/>
              <a:t>แผนโครงการฝึก ศึกษา </a:t>
            </a:r>
            <a:r>
              <a:rPr lang="th-TH" dirty="0" smtClean="0"/>
              <a:t>อบรม ของหน่วยต่างๆ</a:t>
            </a:r>
            <a:endParaRPr lang="th-TH" dirty="0" smtClean="0"/>
          </a:p>
          <a:p>
            <a:pPr lvl="1"/>
            <a:r>
              <a:rPr lang="th-TH" dirty="0" smtClean="0"/>
              <a:t>โครงการฝึก ศึกษา อบรม ประชุม และสัมมนาของหน่วยต่างๆ ใน </a:t>
            </a:r>
            <a:r>
              <a:rPr lang="th-TH" dirty="0" err="1" smtClean="0"/>
              <a:t>ทร.</a:t>
            </a:r>
            <a:r>
              <a:rPr lang="th-TH" dirty="0" smtClean="0"/>
              <a:t>ประจำปี </a:t>
            </a:r>
            <a:r>
              <a:rPr lang="th-TH" dirty="0" err="1" smtClean="0"/>
              <a:t>งป.</a:t>
            </a:r>
            <a:r>
              <a:rPr lang="th-TH" dirty="0" smtClean="0"/>
              <a:t>๖๓ รวมจำนวน ๕๒ หลักสูตร</a:t>
            </a:r>
          </a:p>
          <a:p>
            <a:pPr lvl="1"/>
            <a:r>
              <a:rPr lang="th-TH" dirty="0" smtClean="0"/>
              <a:t>โครงการฝึกศึกษา อบรม ประชุม และสัมมนาของหน่วยต่างๆ ในประเทศ นอก </a:t>
            </a:r>
            <a:r>
              <a:rPr lang="th-TH" dirty="0" err="1" smtClean="0"/>
              <a:t>ทร</a:t>
            </a:r>
            <a:r>
              <a:rPr lang="th-TH" dirty="0" smtClean="0"/>
              <a:t> ประจำปี </a:t>
            </a:r>
            <a:r>
              <a:rPr lang="th-TH" dirty="0" err="1" smtClean="0"/>
              <a:t>งป.</a:t>
            </a:r>
            <a:r>
              <a:rPr lang="th-TH" dirty="0" smtClean="0"/>
              <a:t>๖๓ จำนวน ๑๑ หลักสูตร </a:t>
            </a:r>
          </a:p>
          <a:p>
            <a:pPr lvl="1"/>
            <a:r>
              <a:rPr lang="th-TH" dirty="0" smtClean="0"/>
              <a:t>โครงการฝึก ศึกษา ประชุม สัมมนา และดูงาน ณ ต่างประเทศ ประจำปี </a:t>
            </a:r>
            <a:r>
              <a:rPr lang="th-TH" dirty="0" err="1" smtClean="0"/>
              <a:t>งป.</a:t>
            </a:r>
            <a:r>
              <a:rPr lang="th-TH" dirty="0" smtClean="0"/>
              <a:t>๖๓ จำนวน ๒๑ </a:t>
            </a:r>
            <a:r>
              <a:rPr lang="th-TH" dirty="0" smtClean="0"/>
              <a:t>หลักสูตร</a:t>
            </a:r>
          </a:p>
          <a:p>
            <a:r>
              <a:rPr lang="th-TH" dirty="0" smtClean="0"/>
              <a:t>หน่วยที่รับผิดชอบต้องรายงานผลการปฏิบัติให้ ยศ.ทร.เพื่อเสนอ </a:t>
            </a:r>
            <a:r>
              <a:rPr lang="th-TH" dirty="0" err="1" smtClean="0"/>
              <a:t>ทร.</a:t>
            </a:r>
            <a:r>
              <a:rPr lang="th-TH" dirty="0" smtClean="0"/>
              <a:t>ต่อไป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5.4 ระบบการพัฒนาบุคลากร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การพัฒนาบุคลากร นอกแผน</a:t>
            </a:r>
          </a:p>
          <a:p>
            <a:pPr lvl="1"/>
            <a:r>
              <a:rPr lang="th-TH" dirty="0" smtClean="0"/>
              <a:t>กลุ่มสารบรรณ</a:t>
            </a:r>
          </a:p>
          <a:p>
            <a:pPr lvl="2"/>
            <a:r>
              <a:rPr lang="th-TH" dirty="0" smtClean="0"/>
              <a:t>การใช้งานโปรแกรม </a:t>
            </a:r>
            <a:r>
              <a:rPr lang="en-US" dirty="0" smtClean="0"/>
              <a:t>Outlook</a:t>
            </a:r>
          </a:p>
          <a:p>
            <a:pPr lvl="2"/>
            <a:r>
              <a:rPr lang="th-TH" dirty="0" smtClean="0"/>
              <a:t>การใช้งานโปรแกรมสารบรรณอิเล็กทรอนิกส์</a:t>
            </a:r>
          </a:p>
          <a:p>
            <a:pPr lvl="1"/>
            <a:r>
              <a:rPr lang="th-TH" dirty="0" smtClean="0"/>
              <a:t>กลุ่มครู-อาจารย์</a:t>
            </a:r>
          </a:p>
          <a:p>
            <a:pPr lvl="2"/>
            <a:r>
              <a:rPr lang="th-TH" dirty="0" smtClean="0"/>
              <a:t>อบรมผู้ทำหน้าที่สอนเพื่อขอ</a:t>
            </a:r>
            <a:r>
              <a:rPr lang="th-TH" dirty="0" err="1" smtClean="0"/>
              <a:t>วิทย</a:t>
            </a:r>
            <a:r>
              <a:rPr lang="th-TH" dirty="0" smtClean="0"/>
              <a:t>ฐานะ</a:t>
            </a:r>
            <a:endParaRPr lang="th-TH" dirty="0" smtClean="0"/>
          </a:p>
          <a:p>
            <a:r>
              <a:rPr lang="th-TH" dirty="0" smtClean="0"/>
              <a:t>ผลการอบรมผู้ทำหน้าที่สอนเพื่อขอ</a:t>
            </a:r>
            <a:r>
              <a:rPr lang="th-TH" dirty="0" err="1" smtClean="0"/>
              <a:t>วิทย</a:t>
            </a:r>
            <a:r>
              <a:rPr lang="th-TH" dirty="0" smtClean="0"/>
              <a:t>ฐานะ</a:t>
            </a:r>
          </a:p>
          <a:p>
            <a:pPr lvl="1"/>
            <a:r>
              <a:rPr lang="th-TH" dirty="0" smtClean="0"/>
              <a:t>ได้ </a:t>
            </a:r>
            <a:r>
              <a:rPr lang="th-TH" dirty="0" err="1" smtClean="0"/>
              <a:t>วิทย</a:t>
            </a:r>
            <a:r>
              <a:rPr lang="th-TH" dirty="0" smtClean="0"/>
              <a:t>ฐานะ</a:t>
            </a:r>
            <a:r>
              <a:rPr lang="th-TH" dirty="0" smtClean="0"/>
              <a:t>ชำนาญการ จำนวน 7 นาย</a:t>
            </a:r>
          </a:p>
          <a:p>
            <a:pPr lvl="1"/>
            <a:r>
              <a:rPr lang="th-TH" dirty="0" smtClean="0"/>
              <a:t>กำลังดำเนินการขอ </a:t>
            </a:r>
            <a:r>
              <a:rPr lang="th-TH" dirty="0" err="1" smtClean="0"/>
              <a:t>วิทย</a:t>
            </a:r>
            <a:r>
              <a:rPr lang="th-TH" dirty="0" smtClean="0"/>
              <a:t>ฐานะชำนาญการพิเศษ 1 นาย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</TotalTime>
  <Words>426</Words>
  <Application>Microsoft Office PowerPoint</Application>
  <PresentationFormat>นำเสนอทางหน้าจอ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จุดที่สุด</vt:lpstr>
      <vt:lpstr>หมวด 5 การมุ่งเน้นบุคลากร</vt:lpstr>
      <vt:lpstr>5.1 การจัดการบุคลากรที่ตอบสนองยุทธศาสตร์</vt:lpstr>
      <vt:lpstr>5.2 ระบบการทำงานที่มีประสิทธิภาพ</vt:lpstr>
      <vt:lpstr>5.3 การสร้างวัฒนธรรมการทำงานที่ดีมีประสิทธิภาพ</vt:lpstr>
      <vt:lpstr>5.4 ระบบการพัฒนาบุคลากร</vt:lpstr>
      <vt:lpstr>5.4 ระบบการพัฒนาบุคลากร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หมวด 5 การมุ่งเน้นบุคลากร</dc:title>
  <dc:creator>navedu</dc:creator>
  <cp:lastModifiedBy>navedu</cp:lastModifiedBy>
  <cp:revision>17</cp:revision>
  <dcterms:created xsi:type="dcterms:W3CDTF">2020-07-13T02:38:03Z</dcterms:created>
  <dcterms:modified xsi:type="dcterms:W3CDTF">2020-07-14T03:04:54Z</dcterms:modified>
</cp:coreProperties>
</file>